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3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1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4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ED148-F65E-4270-8005-4788EA15F0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0C35-1490-4F5B-A5B0-D160447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pin/21251429462103518/" TargetMode="External"/><Relationship Id="rId3" Type="http://schemas.openxmlformats.org/officeDocument/2006/relationships/hyperlink" Target="http://pinterest.com/pin/21251429464151392/" TargetMode="External"/><Relationship Id="rId7" Type="http://schemas.openxmlformats.org/officeDocument/2006/relationships/hyperlink" Target="http://pinterest.com/pin/21251429461138190" TargetMode="External"/><Relationship Id="rId2" Type="http://schemas.openxmlformats.org/officeDocument/2006/relationships/hyperlink" Target="http://aasl.ala.org/essentiallinks/index.php?title=Library_Displays_and_Bulletin_Boar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nterest.com/pin/21251429461607794/" TargetMode="External"/><Relationship Id="rId5" Type="http://schemas.openxmlformats.org/officeDocument/2006/relationships/hyperlink" Target="http://pinterest.com/pin/21251429462181543/" TargetMode="External"/><Relationship Id="rId10" Type="http://schemas.openxmlformats.org/officeDocument/2006/relationships/hyperlink" Target="http://pinterest.com/pin/61291244900335298/" TargetMode="External"/><Relationship Id="rId4" Type="http://schemas.openxmlformats.org/officeDocument/2006/relationships/hyperlink" Target="http://pinterest.com/pin/21251429463374825" TargetMode="External"/><Relationship Id="rId9" Type="http://schemas.openxmlformats.org/officeDocument/2006/relationships/hyperlink" Target="http://pinterest.com/pin/6129124489943794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ernct.edu/smithlibrary/depts/curriculum/documents/DesigningDisplayspresentation.pdf" TargetMode="External"/><Relationship Id="rId2" Type="http://schemas.openxmlformats.org/officeDocument/2006/relationships/hyperlink" Target="http://eduscapes.com/sms/advocacy/promo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arnnc.org/lp/pages/733" TargetMode="External"/><Relationship Id="rId5" Type="http://schemas.openxmlformats.org/officeDocument/2006/relationships/hyperlink" Target="http://www.reacheverychild.com/feature/bulletin_board.html" TargetMode="External"/><Relationship Id="rId4" Type="http://schemas.openxmlformats.org/officeDocument/2006/relationships/hyperlink" Target="http://www.nytimes.com/2002/06/18/nyregion/judging-a-school-by-its-posters-bulletin-boards-are-scrutinized-and-fretted-over.html?pagewanted=all&amp;src=p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nterest.com/pin/2125142946415139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nterest.com/pin/21251429462103518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nterest.com/pin/21251429462181543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nterest.com/pin/61291244899437940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nterest.com/pin/2125142946337482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nterest.com/pin/21251429461607794/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nterest.com/pin/2125142946113819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nterest.com/pin/61291244900335298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mw.edublogs.org/2007/11/14/library-display-ideas/comment-page-1/#comment-269" TargetMode="External"/><Relationship Id="rId2" Type="http://schemas.openxmlformats.org/officeDocument/2006/relationships/hyperlink" Target="http://informania.wordpress.com/2012/02/26/three-for-awesome-ideas-for-library-displays/#comment-138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5633" y="1295400"/>
            <a:ext cx="60527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should a 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 specialist</a:t>
            </a:r>
          </a:p>
          <a:p>
            <a:pPr algn="ctr"/>
            <a:r>
              <a:rPr lang="en-US" sz="54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54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lways have in their </a:t>
            </a:r>
          </a:p>
          <a:p>
            <a:pPr algn="ctr"/>
            <a:r>
              <a:rPr lang="en-US" sz="54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 center?</a:t>
            </a:r>
            <a:endParaRPr lang="en-US" sz="5400" b="1" cap="none" spc="0" dirty="0">
              <a:ln w="19050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tricht1\AppData\Local\Microsoft\Windows\Temporary Internet Files\Content.IE5\SB1S6PXF\MC9000480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371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richt1\AppData\Local\Microsoft\Windows\Temporary Internet Files\Content.IE5\SB1S6PXF\MC9000480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1459089"/>
            <a:ext cx="1371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Sites used for display ideas and pictures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AASL Essential Links (Library Displays and Bulletin Boards)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aasl.ala.org/essentiallinks/index.php?title=Library_Displays_and_Bulletin_Boards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http://pinterest.com/pin/21251429464151392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pinterest.com/pin/21251429463374825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http://pinterest.com/pin/21251429462181543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http://pinterest.com/pin/21251429461607794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pinterest.com/pin/21251429461138190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8"/>
              </a:rPr>
              <a:t>http://pinterest.com/pin/21251429462103518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9"/>
              </a:rPr>
              <a:t>http://pinterest.com/pin/61291244899437940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0"/>
              </a:rPr>
              <a:t>http://pinterest.com/pin/61291244900335298/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Carrigan</a:t>
            </a:r>
            <a:r>
              <a:rPr lang="en-US" dirty="0" smtClean="0"/>
              <a:t>, J. (2010).  </a:t>
            </a:r>
            <a:r>
              <a:rPr lang="en-US" i="1" dirty="0" smtClean="0"/>
              <a:t>Advocacy: Promotion: Public relations, advertising, and marketing</a:t>
            </a:r>
            <a:r>
              <a:rPr lang="en-US" dirty="0" smtClean="0"/>
              <a:t>. </a:t>
            </a:r>
            <a:r>
              <a:rPr lang="en-US" dirty="0"/>
              <a:t>Retrieved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eduscapes.com/sms/advocacy/promotion.html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Cook, H.M. (2006). </a:t>
            </a:r>
            <a:r>
              <a:rPr lang="en-US" i="1" dirty="0"/>
              <a:t>Get the message? Designing displays, bulletin boards, and signage for libraries and schools </a:t>
            </a:r>
            <a:r>
              <a:rPr lang="en-US" dirty="0"/>
              <a:t>[PowerPoint slides]. Retrieved from </a:t>
            </a:r>
            <a:r>
              <a:rPr lang="en-US" dirty="0">
                <a:hlinkClick r:id="rId3"/>
              </a:rPr>
              <a:t>http://www.easternct.edu/smithlibrary/depts/curriculum/documents/DesigningDisplayspresentation.pdf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Goodnough</a:t>
            </a:r>
            <a:r>
              <a:rPr lang="en-US" dirty="0" smtClean="0"/>
              <a:t>, A. (2002). </a:t>
            </a:r>
            <a:r>
              <a:rPr lang="en-US" i="1" dirty="0" smtClean="0"/>
              <a:t>Judging a school by its posters: Bulletin boards are </a:t>
            </a:r>
            <a:r>
              <a:rPr lang="en-US" i="1" dirty="0" err="1" smtClean="0"/>
              <a:t>scrutinzed</a:t>
            </a:r>
            <a:r>
              <a:rPr lang="en-US" i="1" dirty="0" smtClean="0"/>
              <a:t> and fretted over</a:t>
            </a:r>
            <a:r>
              <a:rPr lang="en-US" dirty="0" smtClean="0"/>
              <a:t>. </a:t>
            </a:r>
            <a:r>
              <a:rPr lang="en-US" dirty="0"/>
              <a:t>Retrieved from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www.nytimes.com/2002/06/18/nyregion/judging-a-school-by-its-posters-bulletin-boards-are-scrutinized-and-fretted-over.html?pagewanted=all&amp;src=pm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Haskvitz</a:t>
            </a:r>
            <a:r>
              <a:rPr lang="en-US" dirty="0" smtClean="0"/>
              <a:t>, A. (2002). </a:t>
            </a:r>
            <a:r>
              <a:rPr lang="en-US" i="1" dirty="0" smtClean="0"/>
              <a:t>Bulletin board ideas</a:t>
            </a:r>
            <a:r>
              <a:rPr lang="en-US" dirty="0" smtClean="0"/>
              <a:t>. </a:t>
            </a:r>
            <a:r>
              <a:rPr lang="en-US" dirty="0"/>
              <a:t>Retrieved from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www.reacheverychild.com/feature/bulletin_board.html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Young, D.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Bulletin boards and other displays</a:t>
            </a:r>
            <a:r>
              <a:rPr lang="en-US" dirty="0"/>
              <a:t>. Retrieved from </a:t>
            </a:r>
            <a:r>
              <a:rPr lang="en-US" dirty="0">
                <a:hlinkClick r:id="rId6"/>
              </a:rPr>
              <a:t>http://www.learnnc.org/lp/pages/733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2890973"/>
            <a:ext cx="52321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Library Displays 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Bulletin Boards!!!</a:t>
            </a:r>
            <a:endParaRPr lang="en-US" sz="5400" b="1" cap="none" spc="0" dirty="0">
              <a:ln w="1905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962" y="685800"/>
            <a:ext cx="7398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Media Specialists should </a:t>
            </a:r>
          </a:p>
          <a:p>
            <a:pPr algn="ctr"/>
            <a:r>
              <a:rPr lang="en-US" sz="5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always</a:t>
            </a:r>
            <a:r>
              <a:rPr lang="en-US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have…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5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tricht1\AppData\Local\Microsoft\Windows\Temporary Internet Files\Content.IE5\HG61XKMD\MC9003634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21126"/>
            <a:ext cx="2657239" cy="27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Authentic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take too much time and energy to put up</a:t>
            </a:r>
          </a:p>
          <a:p>
            <a:r>
              <a:rPr lang="en-US" dirty="0" smtClean="0"/>
              <a:t>They are not creative or engaging</a:t>
            </a:r>
          </a:p>
          <a:p>
            <a:r>
              <a:rPr lang="en-US" dirty="0" smtClean="0"/>
              <a:t>They are not updated frequently</a:t>
            </a:r>
          </a:p>
          <a:p>
            <a:r>
              <a:rPr lang="en-US" dirty="0" smtClean="0"/>
              <a:t>They get torn down by students</a:t>
            </a:r>
          </a:p>
          <a:p>
            <a:pPr marL="0" indent="0">
              <a:buNone/>
            </a:pPr>
            <a:r>
              <a:rPr lang="en-US" dirty="0" smtClean="0"/>
              <a:t>    (</a:t>
            </a:r>
            <a:r>
              <a:rPr lang="en-US" dirty="0" err="1" smtClean="0"/>
              <a:t>Goodnough</a:t>
            </a:r>
            <a:r>
              <a:rPr lang="en-US" dirty="0" smtClean="0"/>
              <a:t>, 2002)</a:t>
            </a:r>
          </a:p>
          <a:p>
            <a:r>
              <a:rPr lang="en-US" dirty="0" smtClean="0"/>
              <a:t>They are used as decorations, not as a teaching tool (Young, </a:t>
            </a:r>
            <a:r>
              <a:rPr lang="en-US" dirty="0" err="1" smtClean="0"/>
              <a:t>n.d.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tricht1\AppData\Local\Microsoft\Windows\Temporary Internet Files\Content.IE5\RNCUQD1Q\MC900312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31770"/>
            <a:ext cx="1572768" cy="18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am I advocating for library displays and bulletin boards?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designed and created with a purpose, they are…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472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Engaging and Motivating (Young, </a:t>
            </a:r>
            <a:r>
              <a:rPr lang="en-US" sz="2800" b="1" dirty="0" err="1" smtClean="0"/>
              <a:t>n.d.</a:t>
            </a:r>
            <a:r>
              <a:rPr lang="en-US" sz="28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Welcoming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Show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Show student 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Don’t just show the “best work,” let the students choose the work they wish to display (</a:t>
            </a:r>
            <a:r>
              <a:rPr lang="en-US" sz="2800" dirty="0" err="1" smtClean="0"/>
              <a:t>Haskvitz</a:t>
            </a:r>
            <a:r>
              <a:rPr lang="en-US" sz="2800" dirty="0" smtClean="0"/>
              <a:t>, 2002)</a:t>
            </a:r>
          </a:p>
        </p:txBody>
      </p:sp>
      <p:pic>
        <p:nvPicPr>
          <p:cNvPr id="4098" name="Picture 2" descr="Pinn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648">
            <a:off x="4567845" y="2087888"/>
            <a:ext cx="1981200" cy="26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60067" y="1927604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http://pinterest.com/pin/21251429464151392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  <a:p>
            <a:endParaRPr lang="en-US" dirty="0"/>
          </a:p>
        </p:txBody>
      </p:sp>
      <p:pic>
        <p:nvPicPr>
          <p:cNvPr id="4100" name="Picture 4" descr="Pinn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780">
            <a:off x="6784556" y="3875728"/>
            <a:ext cx="1801604" cy="24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6400800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5"/>
              </a:rPr>
              <a:t>http://pinterest.com/pin/21251429462103518</a:t>
            </a:r>
            <a:r>
              <a:rPr lang="en-US" sz="1100" dirty="0" smtClean="0">
                <a:hlinkClick r:id="rId5"/>
              </a:rPr>
              <a:t>/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Communicate Essential Information (Young, </a:t>
            </a:r>
            <a:r>
              <a:rPr lang="en-US" b="1" dirty="0" err="1" smtClean="0"/>
              <a:t>n.d.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Rules, rewards, directions, policies, etc.</a:t>
            </a:r>
          </a:p>
          <a:p>
            <a:r>
              <a:rPr lang="en-US" dirty="0" smtClean="0"/>
              <a:t>Newsletters, events, programs, etc.</a:t>
            </a:r>
          </a:p>
          <a:p>
            <a:r>
              <a:rPr lang="en-US" dirty="0" smtClean="0"/>
              <a:t>Classroom jobs</a:t>
            </a:r>
          </a:p>
          <a:p>
            <a:endParaRPr lang="en-US" dirty="0"/>
          </a:p>
        </p:txBody>
      </p:sp>
      <p:pic>
        <p:nvPicPr>
          <p:cNvPr id="7170" name="Picture 2" descr="Pinn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521">
            <a:off x="1143000" y="3657600"/>
            <a:ext cx="19220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888400"/>
            <a:ext cx="99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http://pinterest.com/pin/21251429462181543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  <a:p>
            <a:endParaRPr lang="en-US" dirty="0"/>
          </a:p>
        </p:txBody>
      </p:sp>
      <p:pic>
        <p:nvPicPr>
          <p:cNvPr id="7172" name="Picture 4" descr="Pinn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99467"/>
            <a:ext cx="5238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6393521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5"/>
              </a:rPr>
              <a:t>http://pinterest.com/pin/61291244899437940</a:t>
            </a:r>
            <a:r>
              <a:rPr lang="en-US" sz="1100" dirty="0" smtClean="0">
                <a:hlinkClick r:id="rId5"/>
              </a:rPr>
              <a:t>/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Reinforce Instructional Goals (Young, </a:t>
            </a:r>
            <a:r>
              <a:rPr lang="en-US" b="1" dirty="0" err="1" smtClean="0"/>
              <a:t>n.d.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Learn how to…write book reviews/ recommendations, search using the OPAC, etc.</a:t>
            </a:r>
          </a:p>
          <a:p>
            <a:r>
              <a:rPr lang="en-US" dirty="0" smtClean="0"/>
              <a:t>Reflect on the class </a:t>
            </a:r>
          </a:p>
          <a:p>
            <a:r>
              <a:rPr lang="en-US" dirty="0" smtClean="0"/>
              <a:t>Post objectives and goals for the day</a:t>
            </a:r>
            <a:endParaRPr lang="en-US" dirty="0"/>
          </a:p>
        </p:txBody>
      </p:sp>
      <p:pic>
        <p:nvPicPr>
          <p:cNvPr id="5122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2" y="2971800"/>
            <a:ext cx="2667000" cy="35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933" y="6526785"/>
            <a:ext cx="29153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pinterest.com/pin/21251429463374825</a:t>
            </a:r>
            <a:endParaRPr lang="en-US" sz="1100" dirty="0" smtClean="0"/>
          </a:p>
          <a:p>
            <a:r>
              <a:rPr lang="en-US" sz="1100" dirty="0" smtClean="0"/>
              <a:t>/</a:t>
            </a:r>
            <a:endParaRPr lang="en-US" sz="1100" dirty="0"/>
          </a:p>
        </p:txBody>
      </p:sp>
      <p:pic>
        <p:nvPicPr>
          <p:cNvPr id="5124" name="Picture 4" descr="Pinn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26" y="2881974"/>
            <a:ext cx="3540894" cy="37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6531033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5"/>
              </a:rPr>
              <a:t>http://pinterest.com/pin/21251429461607794</a:t>
            </a:r>
            <a:r>
              <a:rPr lang="en-US" sz="1100" dirty="0" smtClean="0">
                <a:hlinkClick r:id="rId5"/>
              </a:rPr>
              <a:t>/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5486400" cy="6096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Most importantly…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“A school librarian must actively market the school library media program” (</a:t>
            </a:r>
            <a:r>
              <a:rPr lang="en-US" i="1" dirty="0" err="1" smtClean="0"/>
              <a:t>Carrigan</a:t>
            </a:r>
            <a:r>
              <a:rPr lang="en-US" i="1" dirty="0" smtClean="0"/>
              <a:t>, 2010)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Use them to promote and advocate for the library and your role as a media specialist!</a:t>
            </a:r>
          </a:p>
          <a:p>
            <a:r>
              <a:rPr lang="en-US" dirty="0" smtClean="0"/>
              <a:t>Display new technology ideas and how to use them</a:t>
            </a:r>
          </a:p>
          <a:p>
            <a:r>
              <a:rPr lang="en-US" dirty="0" smtClean="0"/>
              <a:t>Draw people in by displaying new or old books </a:t>
            </a:r>
          </a:p>
          <a:p>
            <a:r>
              <a:rPr lang="en-US" dirty="0" smtClean="0"/>
              <a:t>List the ways you can help students and faculty</a:t>
            </a:r>
          </a:p>
          <a:p>
            <a:r>
              <a:rPr lang="en-US" dirty="0" smtClean="0"/>
              <a:t>Communicate and share your success (</a:t>
            </a:r>
            <a:r>
              <a:rPr lang="en-US" dirty="0" err="1" smtClean="0"/>
              <a:t>Carrigan</a:t>
            </a:r>
            <a:r>
              <a:rPr lang="en-US" dirty="0" smtClean="0"/>
              <a:t>, 2010)</a:t>
            </a:r>
            <a:endParaRPr lang="en-US" dirty="0"/>
          </a:p>
        </p:txBody>
      </p:sp>
      <p:pic>
        <p:nvPicPr>
          <p:cNvPr id="8194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15206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0" y="6248400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http://pinterest.com/pin/21251429461138190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Using displays and bulletin boards that are </a:t>
            </a:r>
            <a:r>
              <a:rPr lang="en-US" b="1" i="1" dirty="0" smtClean="0"/>
              <a:t>appropriate</a:t>
            </a:r>
            <a:r>
              <a:rPr lang="en-US" b="1" dirty="0" smtClean="0"/>
              <a:t> and </a:t>
            </a:r>
            <a:r>
              <a:rPr lang="en-US" b="1" i="1" dirty="0" smtClean="0"/>
              <a:t>purposeful</a:t>
            </a:r>
            <a:r>
              <a:rPr lang="en-US" b="1" dirty="0" smtClean="0"/>
              <a:t>, can be used to advocate for you and your school library!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533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remember to…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Update them frequently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Use them as a tool, not just for decoration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Keep it simple, don’t overwhelm (Cook, 2006)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Make them exciting, creative, and welcoming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And have fun!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218" name="Picture 2" descr="Pinn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97315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6249791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http://pinterest.com/pin/61291244900335298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PLN/ Social Media Involvement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http://informania.wordpress.com/2012/02/26/three-for-awesome-ideas-for-library-displays/#</a:t>
            </a:r>
            <a:r>
              <a:rPr lang="en-US" dirty="0" smtClean="0">
                <a:hlinkClick r:id="rId2"/>
              </a:rPr>
              <a:t>comment-1383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(my comment is at the bottom; the most recent one)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http://memw.edublogs.org/2007/11/14/library-display-ideas/comment-page-1/#</a:t>
            </a:r>
            <a:r>
              <a:rPr lang="en-US" dirty="0" smtClean="0">
                <a:hlinkClick r:id="rId3"/>
              </a:rPr>
              <a:t>comment-269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(my comment is at the bottom; the most recent one)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575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Authentic Problem</vt:lpstr>
      <vt:lpstr>Why am I advocating for library displays and bulletin boards?</vt:lpstr>
      <vt:lpstr>PowerPoint Presentation</vt:lpstr>
      <vt:lpstr>PowerPoint Presentation</vt:lpstr>
      <vt:lpstr>PowerPoint Presentation</vt:lpstr>
      <vt:lpstr>PowerPoint Presentation</vt:lpstr>
      <vt:lpstr>PLN/ Social Media Involvement</vt:lpstr>
      <vt:lpstr>Sites used for display ideas and pictures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Richter, Tracy</dc:creator>
  <cp:lastModifiedBy>Richter, Tracy</cp:lastModifiedBy>
  <cp:revision>19</cp:revision>
  <dcterms:created xsi:type="dcterms:W3CDTF">2013-04-29T22:08:08Z</dcterms:created>
  <dcterms:modified xsi:type="dcterms:W3CDTF">2013-10-31T18:35:42Z</dcterms:modified>
</cp:coreProperties>
</file>