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8" r:id="rId6"/>
    <p:sldId id="264" r:id="rId7"/>
    <p:sldId id="259" r:id="rId8"/>
    <p:sldId id="267" r:id="rId9"/>
    <p:sldId id="260" r:id="rId10"/>
    <p:sldId id="262" r:id="rId11"/>
    <p:sldId id="265" r:id="rId12"/>
    <p:sldId id="263"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877853-8630-42B9-A9F7-087C5C007093}"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77853-8630-42B9-A9F7-087C5C007093}"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77853-8630-42B9-A9F7-087C5C007093}"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77853-8630-42B9-A9F7-087C5C007093}"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77853-8630-42B9-A9F7-087C5C007093}"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877853-8630-42B9-A9F7-087C5C007093}"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77853-8630-42B9-A9F7-087C5C007093}"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77853-8630-42B9-A9F7-087C5C007093}"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77853-8630-42B9-A9F7-087C5C007093}"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77853-8630-42B9-A9F7-087C5C007093}"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77853-8630-42B9-A9F7-087C5C007093}"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10965-B337-483A-8CC1-7441BD4CF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77853-8630-42B9-A9F7-087C5C007093}" type="datetimeFigureOut">
              <a:rPr lang="en-US" smtClean="0"/>
              <a:pPr/>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10965-B337-483A-8CC1-7441BD4CF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ca.eu/index.php?option=com_content&amp;task=view&amp;id=21&amp;Itemid=39" TargetMode="External"/><Relationship Id="rId2" Type="http://schemas.openxmlformats.org/officeDocument/2006/relationships/hyperlink" Target="http://www.bl.uk/onlinegallery/features/andersen/learning.html" TargetMode="External"/><Relationship Id="rId1" Type="http://schemas.openxmlformats.org/officeDocument/2006/relationships/slideLayout" Target="../slideLayouts/slideLayout2.xml"/><Relationship Id="rId4" Type="http://schemas.openxmlformats.org/officeDocument/2006/relationships/hyperlink" Target="http://edsitement.neh.gov/view_lesson_plan.asp?id=4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68775"/>
            <a:ext cx="7772400" cy="1470025"/>
          </a:xfrm>
        </p:spPr>
        <p:txBody>
          <a:bodyPr>
            <a:normAutofit/>
          </a:bodyPr>
          <a:lstStyle/>
          <a:p>
            <a:r>
              <a:rPr lang="en-US" sz="6000" dirty="0" smtClean="0">
                <a:latin typeface="Monotype Corsiva" pitchFamily="66" charset="0"/>
              </a:rPr>
              <a:t>Hans Christian Andersen</a:t>
            </a:r>
            <a:endParaRPr lang="en-US" sz="6000" dirty="0">
              <a:latin typeface="Monotype Corsiva" pitchFamily="66" charset="0"/>
            </a:endParaRPr>
          </a:p>
        </p:txBody>
      </p:sp>
      <p:sp>
        <p:nvSpPr>
          <p:cNvPr id="3" name="Subtitle 2"/>
          <p:cNvSpPr>
            <a:spLocks noGrp="1"/>
          </p:cNvSpPr>
          <p:nvPr>
            <p:ph type="subTitle" idx="1"/>
          </p:nvPr>
        </p:nvSpPr>
        <p:spPr>
          <a:xfrm>
            <a:off x="1371600" y="5486400"/>
            <a:ext cx="6400800" cy="685800"/>
          </a:xfrm>
        </p:spPr>
        <p:txBody>
          <a:bodyPr/>
          <a:lstStyle/>
          <a:p>
            <a:r>
              <a:rPr lang="en-US" dirty="0" smtClean="0">
                <a:solidFill>
                  <a:schemeClr val="tx1"/>
                </a:solidFill>
                <a:latin typeface="Monotype Corsiva" pitchFamily="66" charset="0"/>
              </a:rPr>
              <a:t>By: Tracy Richter</a:t>
            </a:r>
            <a:endParaRPr lang="en-US" dirty="0">
              <a:solidFill>
                <a:schemeClr val="tx1"/>
              </a:solidFill>
              <a:latin typeface="Monotype Corsiva"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2971800" y="295275"/>
            <a:ext cx="3200400" cy="3971925"/>
          </a:xfrm>
          <a:prstGeom prst="rect">
            <a:avLst/>
          </a:prstGeom>
          <a:solidFill>
            <a:srgbClr val="FFFFFF">
              <a:shade val="85000"/>
            </a:srgbClr>
          </a:solidFill>
          <a:ln w="190500" cap="sq">
            <a:solidFill>
              <a:schemeClr val="tx1">
                <a:lumMod val="85000"/>
                <a:lumOff val="15000"/>
              </a:schemeClr>
            </a:solidFill>
            <a:miter lim="800000"/>
          </a:ln>
          <a:effectLst>
            <a:outerShdw blurRad="88900" dist="508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4" descr="C:\Users\Tracy\AppData\Local\Microsoft\Windows\Temporary Internet Files\Content.IE5\TIPEQMZP\MC900040015[1].wmf"/>
          <p:cNvPicPr>
            <a:picLocks noChangeAspect="1" noChangeArrowheads="1"/>
          </p:cNvPicPr>
          <p:nvPr/>
        </p:nvPicPr>
        <p:blipFill>
          <a:blip r:embed="rId3" cstate="print"/>
          <a:srcRect/>
          <a:stretch>
            <a:fillRect/>
          </a:stretch>
        </p:blipFill>
        <p:spPr bwMode="auto">
          <a:xfrm>
            <a:off x="1980859" y="152400"/>
            <a:ext cx="2743541" cy="4267200"/>
          </a:xfrm>
          <a:prstGeom prst="rect">
            <a:avLst/>
          </a:prstGeom>
          <a:noFill/>
        </p:spPr>
      </p:pic>
      <p:pic>
        <p:nvPicPr>
          <p:cNvPr id="8" name="Picture 4" descr="C:\Users\Tracy\AppData\Local\Microsoft\Windows\Temporary Internet Files\Content.IE5\TIPEQMZP\MC900040015[1].wmf"/>
          <p:cNvPicPr>
            <a:picLocks noChangeAspect="1" noChangeArrowheads="1"/>
          </p:cNvPicPr>
          <p:nvPr/>
        </p:nvPicPr>
        <p:blipFill>
          <a:blip r:embed="rId3" cstate="print"/>
          <a:srcRect/>
          <a:stretch>
            <a:fillRect/>
          </a:stretch>
        </p:blipFill>
        <p:spPr bwMode="auto">
          <a:xfrm>
            <a:off x="4648200" y="152400"/>
            <a:ext cx="2743541" cy="4267200"/>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33333E-6 -4.97687E-6 L 0.16667 -4.97687E-6 " pathEditMode="relative" rAng="0" ptsTypes="AA">
                                      <p:cBhvr>
                                        <p:cTn id="14" dur="2000" fill="hold"/>
                                        <p:tgtEl>
                                          <p:spTgt spid="8"/>
                                        </p:tgtEl>
                                        <p:attrNameLst>
                                          <p:attrName>ppt_x</p:attrName>
                                          <p:attrName>ppt_y</p:attrName>
                                        </p:attrNameLst>
                                      </p:cBhvr>
                                      <p:rCtr x="83" y="0"/>
                                    </p:animMotion>
                                  </p:childTnLst>
                                </p:cTn>
                              </p:par>
                              <p:par>
                                <p:cTn id="15" presetID="35" presetClass="path" presetSubtype="0" accel="50000" decel="50000" fill="hold" nodeType="withEffect">
                                  <p:stCondLst>
                                    <p:cond delay="0"/>
                                  </p:stCondLst>
                                  <p:childTnLst>
                                    <p:animMotion origin="layout" path="M 3.33333E-6 -4.97687E-6 L -0.19167 -4.97687E-6 " pathEditMode="relative" rAng="0" ptsTypes="AA">
                                      <p:cBhvr>
                                        <p:cTn id="16" dur="2000" fill="hold"/>
                                        <p:tgtEl>
                                          <p:spTgt spid="7"/>
                                        </p:tgtEl>
                                        <p:attrNameLst>
                                          <p:attrName>ppt_x</p:attrName>
                                          <p:attrName>ppt_y</p:attrName>
                                        </p:attrNameLst>
                                      </p:cBhvr>
                                      <p:rCtr x="-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Monotype Corsiva" pitchFamily="66" charset="0"/>
              </a:rPr>
              <a:t>Selected Works</a:t>
            </a:r>
            <a:endParaRPr lang="en-US" dirty="0">
              <a:latin typeface="Monotype Corsiva" pitchFamily="66" charset="0"/>
            </a:endParaRPr>
          </a:p>
        </p:txBody>
      </p:sp>
      <p:sp>
        <p:nvSpPr>
          <p:cNvPr id="3" name="Content Placeholder 2"/>
          <p:cNvSpPr>
            <a:spLocks noGrp="1"/>
          </p:cNvSpPr>
          <p:nvPr>
            <p:ph idx="1"/>
          </p:nvPr>
        </p:nvSpPr>
        <p:spPr>
          <a:xfrm>
            <a:off x="457200" y="1219200"/>
            <a:ext cx="8229600" cy="5562600"/>
          </a:xfrm>
        </p:spPr>
        <p:txBody>
          <a:bodyPr>
            <a:normAutofit fontScale="62500" lnSpcReduction="20000"/>
          </a:bodyPr>
          <a:lstStyle/>
          <a:p>
            <a:pPr>
              <a:buNone/>
            </a:pPr>
            <a:r>
              <a:rPr lang="en-US" dirty="0" smtClean="0">
                <a:latin typeface="Berylium" pitchFamily="2" charset="0"/>
              </a:rPr>
              <a:t>He wrote 168 tales, some of his most popular tales include:</a:t>
            </a:r>
          </a:p>
          <a:p>
            <a:pPr>
              <a:buNone/>
            </a:pPr>
            <a:endParaRPr lang="en-US" dirty="0" smtClean="0">
              <a:latin typeface="Berylium" pitchFamily="2" charset="0"/>
            </a:endParaRPr>
          </a:p>
          <a:p>
            <a:pPr>
              <a:buNone/>
            </a:pPr>
            <a:r>
              <a:rPr lang="en-US" dirty="0" smtClean="0">
                <a:latin typeface="Berylium" pitchFamily="2" charset="0"/>
              </a:rPr>
              <a:t>“The Emperor’s New Clothes”</a:t>
            </a:r>
          </a:p>
          <a:p>
            <a:pPr>
              <a:buNone/>
            </a:pPr>
            <a:r>
              <a:rPr lang="en-US" dirty="0" smtClean="0">
                <a:latin typeface="Berylium" pitchFamily="2" charset="0"/>
              </a:rPr>
              <a:t>“Thumbelina”</a:t>
            </a:r>
          </a:p>
          <a:p>
            <a:pPr>
              <a:buNone/>
            </a:pPr>
            <a:r>
              <a:rPr lang="en-US" dirty="0" smtClean="0">
                <a:latin typeface="Berylium" pitchFamily="2" charset="0"/>
              </a:rPr>
              <a:t>“The Princess and the Pea”</a:t>
            </a:r>
          </a:p>
          <a:p>
            <a:pPr>
              <a:buNone/>
            </a:pPr>
            <a:r>
              <a:rPr lang="en-US" dirty="0" smtClean="0">
                <a:latin typeface="Berylium" pitchFamily="2" charset="0"/>
              </a:rPr>
              <a:t>“The Steadfast Tin Soldier”</a:t>
            </a:r>
          </a:p>
          <a:p>
            <a:pPr>
              <a:buNone/>
            </a:pPr>
            <a:r>
              <a:rPr lang="en-US" dirty="0" smtClean="0">
                <a:latin typeface="Berylium" pitchFamily="2" charset="0"/>
              </a:rPr>
              <a:t>“The Fir Tree”</a:t>
            </a:r>
          </a:p>
          <a:p>
            <a:pPr>
              <a:buNone/>
            </a:pPr>
            <a:r>
              <a:rPr lang="en-US" dirty="0" smtClean="0">
                <a:latin typeface="Berylium" pitchFamily="2" charset="0"/>
              </a:rPr>
              <a:t>“The Little Mermaid”</a:t>
            </a:r>
          </a:p>
          <a:p>
            <a:pPr>
              <a:buNone/>
            </a:pPr>
            <a:r>
              <a:rPr lang="en-US" dirty="0" smtClean="0">
                <a:latin typeface="Berylium" pitchFamily="2" charset="0"/>
              </a:rPr>
              <a:t>“The Nightingale”</a:t>
            </a:r>
          </a:p>
          <a:p>
            <a:pPr>
              <a:buNone/>
            </a:pPr>
            <a:r>
              <a:rPr lang="en-US" dirty="0" smtClean="0">
                <a:latin typeface="Berylium" pitchFamily="2" charset="0"/>
              </a:rPr>
              <a:t>“The Little Match Girl”</a:t>
            </a:r>
          </a:p>
          <a:p>
            <a:pPr>
              <a:buNone/>
            </a:pPr>
            <a:r>
              <a:rPr lang="en-US" dirty="0" smtClean="0">
                <a:latin typeface="Berylium" pitchFamily="2" charset="0"/>
              </a:rPr>
              <a:t>“The Ugly Duckling”</a:t>
            </a:r>
          </a:p>
          <a:p>
            <a:pPr>
              <a:buNone/>
            </a:pPr>
            <a:r>
              <a:rPr lang="en-US" dirty="0" smtClean="0">
                <a:latin typeface="Berylium" pitchFamily="2" charset="0"/>
              </a:rPr>
              <a:t>“The Snow Queen”</a:t>
            </a:r>
          </a:p>
          <a:p>
            <a:pPr>
              <a:buNone/>
            </a:pPr>
            <a:r>
              <a:rPr lang="en-US" dirty="0" smtClean="0">
                <a:latin typeface="Berylium" pitchFamily="2" charset="0"/>
              </a:rPr>
              <a:t>“The Tinder Box”</a:t>
            </a:r>
          </a:p>
          <a:p>
            <a:pPr>
              <a:buNone/>
            </a:pPr>
            <a:endParaRPr lang="en-US" dirty="0" smtClean="0">
              <a:latin typeface="Berylium" pitchFamily="2" charset="0"/>
            </a:endParaRPr>
          </a:p>
          <a:p>
            <a:pPr>
              <a:buNone/>
            </a:pPr>
            <a:r>
              <a:rPr lang="en-US" dirty="0" smtClean="0">
                <a:latin typeface="Berylium" pitchFamily="2" charset="0"/>
              </a:rPr>
              <a:t>All contained in:</a:t>
            </a:r>
          </a:p>
          <a:p>
            <a:pPr>
              <a:buNone/>
            </a:pPr>
            <a:r>
              <a:rPr lang="en-US" dirty="0" smtClean="0">
                <a:latin typeface="Berylium" pitchFamily="2" charset="0"/>
              </a:rPr>
              <a:t>Andersen, Christian Hans. </a:t>
            </a:r>
            <a:r>
              <a:rPr lang="en-US" i="1" dirty="0" smtClean="0">
                <a:latin typeface="Berylium" pitchFamily="2" charset="0"/>
              </a:rPr>
              <a:t>Hans Christian Andersen: the Complete Fairy Tales and Stories</a:t>
            </a:r>
            <a:r>
              <a:rPr lang="en-US" dirty="0" smtClean="0">
                <a:latin typeface="Berylium" pitchFamily="2" charset="0"/>
              </a:rPr>
              <a:t>. Trans. Erik C. </a:t>
            </a:r>
            <a:r>
              <a:rPr lang="en-US" dirty="0" err="1" smtClean="0">
                <a:latin typeface="Berylium" pitchFamily="2" charset="0"/>
              </a:rPr>
              <a:t>Haugaard</a:t>
            </a:r>
            <a:r>
              <a:rPr lang="en-US" dirty="0" smtClean="0">
                <a:latin typeface="Berylium" pitchFamily="2" charset="0"/>
              </a:rPr>
              <a:t>. New York: Anchor Books, 1983.</a:t>
            </a:r>
          </a:p>
          <a:p>
            <a:pPr>
              <a:buNone/>
            </a:pPr>
            <a:endParaRPr lang="en-US" dirty="0" smtClean="0"/>
          </a:p>
          <a:p>
            <a:pPr>
              <a:buNone/>
            </a:pPr>
            <a:endParaRPr lang="en-US" dirty="0"/>
          </a:p>
        </p:txBody>
      </p:sp>
      <p:pic>
        <p:nvPicPr>
          <p:cNvPr id="1027" name="Picture 3"/>
          <p:cNvPicPr>
            <a:picLocks noChangeAspect="1" noChangeArrowheads="1"/>
          </p:cNvPicPr>
          <p:nvPr/>
        </p:nvPicPr>
        <p:blipFill>
          <a:blip r:embed="rId2" cstate="print"/>
          <a:srcRect/>
          <a:stretch>
            <a:fillRect/>
          </a:stretch>
        </p:blipFill>
        <p:spPr bwMode="auto">
          <a:xfrm rot="1480271">
            <a:off x="6661457" y="225626"/>
            <a:ext cx="1766887" cy="273064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348413" y="3200400"/>
            <a:ext cx="2143887" cy="25908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rot="21126613">
            <a:off x="3530855" y="2074534"/>
            <a:ext cx="2160000" cy="2743200"/>
          </a:xfrm>
          <a:prstGeom prst="rect">
            <a:avLst/>
          </a:prstGeom>
          <a:noFill/>
          <a:ln w="9525">
            <a:noFill/>
            <a:miter lim="800000"/>
            <a:headEnd/>
            <a:tailEnd/>
          </a:ln>
        </p:spPr>
      </p:pic>
      <p:sp>
        <p:nvSpPr>
          <p:cNvPr id="8" name="TextBox 7"/>
          <p:cNvSpPr txBox="1"/>
          <p:nvPr/>
        </p:nvSpPr>
        <p:spPr>
          <a:xfrm>
            <a:off x="7848600" y="2908756"/>
            <a:ext cx="859531" cy="215444"/>
          </a:xfrm>
          <a:prstGeom prst="rect">
            <a:avLst/>
          </a:prstGeom>
          <a:noFill/>
        </p:spPr>
        <p:txBody>
          <a:bodyPr wrap="none" rtlCol="0">
            <a:spAutoFit/>
          </a:bodyPr>
          <a:lstStyle/>
          <a:p>
            <a:r>
              <a:rPr lang="en-US" sz="800" dirty="0" smtClean="0"/>
              <a:t>Pixiepalace.com</a:t>
            </a:r>
            <a:endParaRPr lang="en-US" sz="800" dirty="0"/>
          </a:p>
        </p:txBody>
      </p:sp>
      <p:sp>
        <p:nvSpPr>
          <p:cNvPr id="9" name="TextBox 8"/>
          <p:cNvSpPr txBox="1"/>
          <p:nvPr/>
        </p:nvSpPr>
        <p:spPr>
          <a:xfrm>
            <a:off x="5181600" y="5562600"/>
            <a:ext cx="2438400" cy="215444"/>
          </a:xfrm>
          <a:prstGeom prst="rect">
            <a:avLst/>
          </a:prstGeom>
          <a:noFill/>
        </p:spPr>
        <p:txBody>
          <a:bodyPr wrap="square" rtlCol="0">
            <a:spAutoFit/>
          </a:bodyPr>
          <a:lstStyle/>
          <a:p>
            <a:r>
              <a:rPr lang="en-US" sz="800" dirty="0" smtClean="0"/>
              <a:t>Totalsoundrecording.com</a:t>
            </a:r>
            <a:endParaRPr lang="en-US" sz="800" dirty="0"/>
          </a:p>
        </p:txBody>
      </p:sp>
      <p:sp>
        <p:nvSpPr>
          <p:cNvPr id="10" name="TextBox 9"/>
          <p:cNvSpPr txBox="1"/>
          <p:nvPr/>
        </p:nvSpPr>
        <p:spPr>
          <a:xfrm>
            <a:off x="5007869" y="4737556"/>
            <a:ext cx="859531" cy="215444"/>
          </a:xfrm>
          <a:prstGeom prst="rect">
            <a:avLst/>
          </a:prstGeom>
          <a:noFill/>
        </p:spPr>
        <p:txBody>
          <a:bodyPr wrap="none" rtlCol="0">
            <a:spAutoFit/>
          </a:bodyPr>
          <a:lstStyle/>
          <a:p>
            <a:r>
              <a:rPr lang="en-US" sz="800" dirty="0" smtClean="0"/>
              <a:t>Pixiepalace.com</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Monotype Corsiva" pitchFamily="66" charset="0"/>
              </a:rPr>
              <a:t>Review of Book</a:t>
            </a:r>
            <a:endParaRPr lang="en-US" dirty="0">
              <a:latin typeface="Monotype Corsiva" pitchFamily="66" charset="0"/>
            </a:endParaRPr>
          </a:p>
        </p:txBody>
      </p:sp>
      <p:sp>
        <p:nvSpPr>
          <p:cNvPr id="2051" name="Rectangle 3"/>
          <p:cNvSpPr>
            <a:spLocks noChangeArrowheads="1"/>
          </p:cNvSpPr>
          <p:nvPr/>
        </p:nvSpPr>
        <p:spPr bwMode="auto">
          <a:xfrm>
            <a:off x="0" y="1005513"/>
            <a:ext cx="6629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Monotype Corsiva" pitchFamily="66" charset="0"/>
                <a:ea typeface="Times New Roman" pitchFamily="18" charset="0"/>
                <a:cs typeface="Times New Roman" pitchFamily="18" charset="0"/>
              </a:rPr>
              <a:t>By:Eileen</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Monotype Corsiva" pitchFamily="66" charset="0"/>
                <a:ea typeface="Times New Roman" pitchFamily="18" charset="0"/>
                <a:cs typeface="Times New Roman" pitchFamily="18" charset="0"/>
              </a:rPr>
              <a:t>Hanning</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(Children's Literature)</a:t>
            </a:r>
            <a:b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b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This pretty little book contains a traditional rendition of Andersen's tale. In the original story, the little mermaid wants to marry the prince to gain an immortal soul. When the little mermaid trades her voice for legs, the prince befriends her but marries someone else. The ending isn't as happy as the Disney version, but it is certainly nobler and thought provoking. Feminist readers may wince at language such as ". . . but everyone knows you have to suffer if you want to look nice . . ." and at the little mermaid's need for the prince's love to earn her immortal soul, but they should read on. In the end, the little mermaid is her own heroine, both saving the prince and winning the opportunity to earn a soul by herself. The language stays true to the oral origins of Andersen's work resulting in a great tale but challenging and sometimes archaic syntax and vocabulary. Even experienced young readers may need a little help with words such as </a:t>
            </a:r>
            <a:r>
              <a:rPr kumimoji="0" lang="en-US" b="0" i="0" u="none" strike="noStrike" cap="none" normalizeH="0" baseline="0" dirty="0" err="1" smtClean="0">
                <a:ln>
                  <a:noFill/>
                </a:ln>
                <a:solidFill>
                  <a:schemeClr val="tx1"/>
                </a:solidFill>
                <a:effectLst/>
                <a:latin typeface="Monotype Corsiva" pitchFamily="66" charset="0"/>
                <a:ea typeface="Times New Roman" pitchFamily="18" charset="0"/>
                <a:cs typeface="Times New Roman" pitchFamily="18" charset="0"/>
              </a:rPr>
              <a:t>sulphur</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Times New Roman" pitchFamily="18" charset="0"/>
              </a:rPr>
              <a:t>, unfurled, and tempestuous. While sophisticated word choices and nearly fifty pages of text may discourage younger readers from reading it alone, this story truly shines when read aloud. Illustrations were done by a variety of Disney artists during the early conceptual phases of their production of The Little Mermaid and provide a fascinating glimpse at other ways Ariel and her story might have been depicted by Disney. 1997, Hyperion Books for Children, $11.95. Ages 6 to 12. </a:t>
            </a:r>
            <a:endParaRPr kumimoji="0" lang="en-US" b="0" i="0" u="none" strike="noStrike" cap="none" normalizeH="0" baseline="0" dirty="0" smtClean="0">
              <a:ln>
                <a:noFill/>
              </a:ln>
              <a:solidFill>
                <a:schemeClr val="tx1"/>
              </a:solidFill>
              <a:effectLst/>
              <a:latin typeface="Monotype Corsiva" pitchFamily="66" charset="0"/>
              <a:cs typeface="Arial" pitchFamily="34" charset="0"/>
            </a:endParaRPr>
          </a:p>
        </p:txBody>
      </p:sp>
      <p:pic>
        <p:nvPicPr>
          <p:cNvPr id="8" name="Picture 7"/>
          <p:cNvPicPr/>
          <p:nvPr/>
        </p:nvPicPr>
        <p:blipFill>
          <a:blip r:embed="rId2" cstate="print"/>
          <a:srcRect l="17992" t="2304" r="18410"/>
          <a:stretch>
            <a:fillRect/>
          </a:stretch>
        </p:blipFill>
        <p:spPr bwMode="auto">
          <a:xfrm>
            <a:off x="6629400" y="1676400"/>
            <a:ext cx="2514600" cy="3505200"/>
          </a:xfrm>
          <a:prstGeom prst="rect">
            <a:avLst/>
          </a:prstGeom>
          <a:noFill/>
          <a:ln>
            <a:noFill/>
          </a:ln>
        </p:spPr>
      </p:pic>
      <p:sp>
        <p:nvSpPr>
          <p:cNvPr id="9" name="Rectangle 8"/>
          <p:cNvSpPr/>
          <p:nvPr/>
        </p:nvSpPr>
        <p:spPr>
          <a:xfrm>
            <a:off x="6934200" y="5105400"/>
            <a:ext cx="2209800" cy="461665"/>
          </a:xfrm>
          <a:prstGeom prst="rect">
            <a:avLst/>
          </a:prstGeom>
        </p:spPr>
        <p:txBody>
          <a:bodyPr wrap="square">
            <a:spAutoFit/>
          </a:bodyPr>
          <a:lstStyle/>
          <a:p>
            <a:r>
              <a:rPr lang="en-US" sz="800" dirty="0" smtClean="0"/>
              <a:t>http://search.barnesandnoble.com/books/product.aspx?box=978-0786803835&amp;pos=-1&amp;EAN=9780786803835</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Helpful Websites</a:t>
            </a:r>
            <a:endParaRPr lang="en-US" dirty="0">
              <a:latin typeface="Monotype Corsiva"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erylium" pitchFamily="2" charset="0"/>
                <a:hlinkClick r:id="rId2"/>
              </a:rPr>
              <a:t>http://www.bl.uk/onlinegallery/features/andersen/learning.html</a:t>
            </a:r>
            <a:r>
              <a:rPr lang="en-US" dirty="0" smtClean="0">
                <a:latin typeface="Berylium" pitchFamily="2" charset="0"/>
              </a:rPr>
              <a:t>  (Fun and creative activities to encourage young people to engage with Andersen’s stories)</a:t>
            </a:r>
          </a:p>
          <a:p>
            <a:r>
              <a:rPr lang="en-US" dirty="0" smtClean="0">
                <a:latin typeface="Berylium" pitchFamily="2" charset="0"/>
                <a:hlinkClick r:id="rId3"/>
              </a:rPr>
              <a:t>http://www.hca.eu/index.php?option=com_content&amp;task=view&amp;id=21&amp;Itemid=39</a:t>
            </a:r>
            <a:r>
              <a:rPr lang="en-US" dirty="0" smtClean="0">
                <a:latin typeface="Berylium" pitchFamily="2" charset="0"/>
              </a:rPr>
              <a:t>  (Fun site with games, quizzes, his stories, and a brief biography of his life)</a:t>
            </a:r>
          </a:p>
          <a:p>
            <a:r>
              <a:rPr lang="en-US" dirty="0" smtClean="0">
                <a:latin typeface="Berylium" pitchFamily="2" charset="0"/>
                <a:hlinkClick r:id="rId4"/>
              </a:rPr>
              <a:t>http://edsitement.neh.gov/view_lesson_plan.asp?id=417</a:t>
            </a:r>
            <a:r>
              <a:rPr lang="en-US" dirty="0" smtClean="0">
                <a:latin typeface="Berylium" pitchFamily="2" charset="0"/>
              </a:rPr>
              <a:t> (suggestions for Hans Christian Andersen lesson plans)</a:t>
            </a:r>
            <a:endParaRPr lang="en-US" dirty="0">
              <a:latin typeface="Berylium"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Monotype Corsiva" pitchFamily="66" charset="0"/>
              </a:rPr>
              <a:t>Bibliography</a:t>
            </a:r>
            <a:endParaRPr lang="en-US" dirty="0">
              <a:latin typeface="Monotype Corsiva" pitchFamily="66" charset="0"/>
            </a:endParaRPr>
          </a:p>
        </p:txBody>
      </p:sp>
      <p:sp>
        <p:nvSpPr>
          <p:cNvPr id="3" name="Content Placeholder 2"/>
          <p:cNvSpPr>
            <a:spLocks noGrp="1"/>
          </p:cNvSpPr>
          <p:nvPr>
            <p:ph idx="1"/>
          </p:nvPr>
        </p:nvSpPr>
        <p:spPr>
          <a:xfrm>
            <a:off x="457200" y="1447800"/>
            <a:ext cx="8229600" cy="5257800"/>
          </a:xfrm>
        </p:spPr>
        <p:txBody>
          <a:bodyPr>
            <a:normAutofit fontScale="55000" lnSpcReduction="20000"/>
          </a:bodyPr>
          <a:lstStyle/>
          <a:p>
            <a:pPr>
              <a:buNone/>
            </a:pPr>
            <a:r>
              <a:rPr lang="en-US" dirty="0" err="1" smtClean="0">
                <a:latin typeface="Berylium" pitchFamily="2" charset="0"/>
              </a:rPr>
              <a:t>Hanning</a:t>
            </a:r>
            <a:r>
              <a:rPr lang="en-US" dirty="0" smtClean="0">
                <a:latin typeface="Berylium" pitchFamily="2" charset="0"/>
              </a:rPr>
              <a:t>, Eileen. "The Little Mermaid." Rev. of </a:t>
            </a:r>
            <a:r>
              <a:rPr lang="en-US" i="1" dirty="0" smtClean="0">
                <a:latin typeface="Berylium" pitchFamily="2" charset="0"/>
              </a:rPr>
              <a:t>The Little Mermaid</a:t>
            </a:r>
            <a:r>
              <a:rPr lang="en-US" dirty="0" smtClean="0">
                <a:latin typeface="Berylium" pitchFamily="2" charset="0"/>
              </a:rPr>
              <a:t>. </a:t>
            </a:r>
            <a:r>
              <a:rPr lang="en-US" i="1" dirty="0" smtClean="0">
                <a:latin typeface="Berylium" pitchFamily="2" charset="0"/>
              </a:rPr>
              <a:t>The Children's Literature Comprehensive Database</a:t>
            </a:r>
            <a:r>
              <a:rPr lang="en-US" dirty="0" smtClean="0">
                <a:latin typeface="Berylium" pitchFamily="2" charset="0"/>
              </a:rPr>
              <a:t>. Web. 17 Oct. 2010. &lt;http://clcd.odyssi.com.proxy-tu.researchport.umd.edu/cgi-bin/member/search/f?./temp/~6wYbDp:5&gt;.</a:t>
            </a:r>
          </a:p>
          <a:p>
            <a:pPr>
              <a:buNone/>
            </a:pPr>
            <a:r>
              <a:rPr lang="en-US" dirty="0" smtClean="0">
                <a:latin typeface="Berylium" pitchFamily="2" charset="0"/>
              </a:rPr>
              <a:t>"Hans Christian Andersen Awards." The International Board on Books for Young People. Web. 17 Oct. 2010. &lt;http://www.ibby.org/index.php?id=273&gt;.</a:t>
            </a:r>
          </a:p>
          <a:p>
            <a:pPr>
              <a:buNone/>
            </a:pPr>
            <a:r>
              <a:rPr lang="en-US" dirty="0" smtClean="0">
                <a:latin typeface="Berylium" pitchFamily="2" charset="0"/>
              </a:rPr>
              <a:t>"Hans Christian Andersen." </a:t>
            </a:r>
            <a:r>
              <a:rPr lang="en-US" i="1" dirty="0" smtClean="0">
                <a:latin typeface="Berylium" pitchFamily="2" charset="0"/>
              </a:rPr>
              <a:t>Online Gallery: Hans Christian Andersen</a:t>
            </a:r>
            <a:r>
              <a:rPr lang="en-US" dirty="0" smtClean="0">
                <a:latin typeface="Berylium" pitchFamily="2" charset="0"/>
              </a:rPr>
              <a:t>. British Library. Web. 17 Oct. 2010. &lt;http://www.bl.uk/onlinegallery/features/andersen/homepage.html&gt;.</a:t>
            </a:r>
          </a:p>
          <a:p>
            <a:pPr>
              <a:buNone/>
            </a:pPr>
            <a:r>
              <a:rPr lang="en-US" dirty="0" smtClean="0">
                <a:latin typeface="Berylium" pitchFamily="2" charset="0"/>
              </a:rPr>
              <a:t> "Hans Christian Andersen." </a:t>
            </a:r>
            <a:r>
              <a:rPr lang="en-US" i="1" dirty="0" smtClean="0">
                <a:latin typeface="Berylium" pitchFamily="2" charset="0"/>
              </a:rPr>
              <a:t>The Official Website of Central Park</a:t>
            </a:r>
            <a:r>
              <a:rPr lang="en-US" dirty="0" smtClean="0">
                <a:latin typeface="Berylium" pitchFamily="2" charset="0"/>
              </a:rPr>
              <a:t>. Central Park Conservancy. Web. 17 Oct. 2010. &lt;http://www.centralparknyc.org/visit/things-to-see/great-lawn/hans-christian-andersen.html&gt;.</a:t>
            </a:r>
          </a:p>
          <a:p>
            <a:pPr>
              <a:buNone/>
            </a:pPr>
            <a:r>
              <a:rPr lang="en-US" dirty="0" err="1" smtClean="0">
                <a:latin typeface="Berylium" pitchFamily="2" charset="0"/>
              </a:rPr>
              <a:t>Har'El</a:t>
            </a:r>
            <a:r>
              <a:rPr lang="en-US" dirty="0" smtClean="0">
                <a:latin typeface="Berylium" pitchFamily="2" charset="0"/>
              </a:rPr>
              <a:t>, </a:t>
            </a:r>
            <a:r>
              <a:rPr lang="en-US" dirty="0" err="1" smtClean="0">
                <a:latin typeface="Berylium" pitchFamily="2" charset="0"/>
              </a:rPr>
              <a:t>Zvi</a:t>
            </a:r>
            <a:r>
              <a:rPr lang="en-US" dirty="0" smtClean="0">
                <a:latin typeface="Berylium" pitchFamily="2" charset="0"/>
              </a:rPr>
              <a:t>. "Hans Christian Andersen: Fairy Tales and Stories." </a:t>
            </a:r>
            <a:r>
              <a:rPr lang="en-US" i="1" dirty="0" smtClean="0">
                <a:latin typeface="Berylium" pitchFamily="2" charset="0"/>
              </a:rPr>
              <a:t>HCA.Gillead.org.il</a:t>
            </a:r>
            <a:r>
              <a:rPr lang="en-US" dirty="0" smtClean="0">
                <a:latin typeface="Berylium" pitchFamily="2" charset="0"/>
              </a:rPr>
              <a:t>. Web. 18 Oct. 2010. &lt;http://hca.gilead.org.il/&gt;.</a:t>
            </a:r>
          </a:p>
          <a:p>
            <a:pPr>
              <a:buNone/>
            </a:pPr>
            <a:r>
              <a:rPr lang="en-US" dirty="0" smtClean="0">
                <a:latin typeface="Berylium" pitchFamily="2" charset="0"/>
              </a:rPr>
              <a:t>Merriman, C. D. "Hans Christian Andersen." </a:t>
            </a:r>
            <a:r>
              <a:rPr lang="en-US" i="1" dirty="0" smtClean="0">
                <a:latin typeface="Berylium" pitchFamily="2" charset="0"/>
              </a:rPr>
              <a:t>The Literature Network</a:t>
            </a:r>
            <a:r>
              <a:rPr lang="en-US" dirty="0" smtClean="0">
                <a:latin typeface="Berylium" pitchFamily="2" charset="0"/>
              </a:rPr>
              <a:t>. </a:t>
            </a:r>
            <a:r>
              <a:rPr lang="en-US" dirty="0" err="1" smtClean="0">
                <a:latin typeface="Berylium" pitchFamily="2" charset="0"/>
              </a:rPr>
              <a:t>Jalic</a:t>
            </a:r>
            <a:r>
              <a:rPr lang="en-US" dirty="0" smtClean="0">
                <a:latin typeface="Berylium" pitchFamily="2" charset="0"/>
              </a:rPr>
              <a:t> Inc. Web. 18 Oct. 2010. &lt;http://www.online-literature.com/hans_christian_andersen/&gt;.</a:t>
            </a:r>
          </a:p>
          <a:p>
            <a:pPr>
              <a:buNone/>
            </a:pPr>
            <a:r>
              <a:rPr lang="en-US" dirty="0" smtClean="0">
                <a:latin typeface="Berylium" pitchFamily="2" charset="0"/>
              </a:rPr>
              <a:t>"Quotations by Hans Christian Andersen." </a:t>
            </a:r>
            <a:r>
              <a:rPr lang="en-US" i="1" dirty="0" smtClean="0">
                <a:latin typeface="Berylium" pitchFamily="2" charset="0"/>
              </a:rPr>
              <a:t>The Quotations Page</a:t>
            </a:r>
            <a:r>
              <a:rPr lang="en-US" dirty="0" smtClean="0">
                <a:latin typeface="Berylium" pitchFamily="2" charset="0"/>
              </a:rPr>
              <a:t>. Quotationspage.com. Web. 18 Oct. 2010. &lt;http://www.quotationspage.com/quotes/Hans_Christian_Andersen&gt;.</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Monotype Corsiva" pitchFamily="66" charset="0"/>
              </a:rPr>
              <a:t>The Life of Hans Christian Andersen</a:t>
            </a:r>
            <a:endParaRPr lang="en-US" dirty="0">
              <a:latin typeface="Monotype Corsiva" pitchFamily="66" charset="0"/>
            </a:endParaRPr>
          </a:p>
        </p:txBody>
      </p:sp>
      <p:sp>
        <p:nvSpPr>
          <p:cNvPr id="3" name="Content Placeholder 2"/>
          <p:cNvSpPr>
            <a:spLocks noGrp="1"/>
          </p:cNvSpPr>
          <p:nvPr>
            <p:ph idx="1"/>
          </p:nvPr>
        </p:nvSpPr>
        <p:spPr>
          <a:xfrm>
            <a:off x="381000" y="685800"/>
            <a:ext cx="8229600" cy="2590800"/>
          </a:xfrm>
        </p:spPr>
        <p:txBody>
          <a:bodyPr>
            <a:normAutofit/>
          </a:bodyPr>
          <a:lstStyle/>
          <a:p>
            <a:r>
              <a:rPr lang="en-US" sz="2400" dirty="0" smtClean="0">
                <a:latin typeface="Berylium" pitchFamily="2" charset="0"/>
              </a:rPr>
              <a:t>Born on April 2</a:t>
            </a:r>
            <a:r>
              <a:rPr lang="en-US" sz="2400" baseline="30000" dirty="0" smtClean="0">
                <a:latin typeface="Berylium" pitchFamily="2" charset="0"/>
              </a:rPr>
              <a:t>nd</a:t>
            </a:r>
            <a:r>
              <a:rPr lang="en-US" sz="2400" dirty="0" smtClean="0">
                <a:latin typeface="Berylium" pitchFamily="2" charset="0"/>
              </a:rPr>
              <a:t>, 1805 in Odense, Denmark.</a:t>
            </a:r>
          </a:p>
          <a:p>
            <a:r>
              <a:rPr lang="en-US" sz="2400" dirty="0" smtClean="0">
                <a:latin typeface="Berylium" pitchFamily="2" charset="0"/>
              </a:rPr>
              <a:t>His family was very poor: his father was a shoemaker and his mother was a washerwoman. </a:t>
            </a:r>
          </a:p>
          <a:p>
            <a:r>
              <a:rPr lang="en-US" sz="2400" dirty="0" smtClean="0">
                <a:latin typeface="Berylium" pitchFamily="2" charset="0"/>
              </a:rPr>
              <a:t>In 1819, at age 14, he moved to Copenhagen to seek fortune on the stage but failed.  </a:t>
            </a:r>
          </a:p>
          <a:p>
            <a:pPr>
              <a:buNone/>
            </a:pPr>
            <a:endParaRPr lang="en-US" sz="2400" dirty="0" smtClean="0"/>
          </a:p>
        </p:txBody>
      </p:sp>
      <p:pic>
        <p:nvPicPr>
          <p:cNvPr id="9217" name="Picture 1"/>
          <p:cNvPicPr>
            <a:picLocks noChangeAspect="1" noChangeArrowheads="1"/>
          </p:cNvPicPr>
          <p:nvPr/>
        </p:nvPicPr>
        <p:blipFill>
          <a:blip r:embed="rId2" cstate="print"/>
          <a:srcRect/>
          <a:stretch>
            <a:fillRect/>
          </a:stretch>
        </p:blipFill>
        <p:spPr bwMode="auto">
          <a:xfrm>
            <a:off x="4572000" y="3505200"/>
            <a:ext cx="4495800" cy="3086100"/>
          </a:xfrm>
          <a:prstGeom prst="rect">
            <a:avLst/>
          </a:prstGeom>
          <a:noFill/>
          <a:ln w="9525">
            <a:noFill/>
            <a:miter lim="800000"/>
            <a:headEnd/>
            <a:tailEnd/>
          </a:ln>
        </p:spPr>
      </p:pic>
      <p:sp>
        <p:nvSpPr>
          <p:cNvPr id="5" name="TextBox 4"/>
          <p:cNvSpPr txBox="1"/>
          <p:nvPr/>
        </p:nvSpPr>
        <p:spPr>
          <a:xfrm>
            <a:off x="457200" y="2971800"/>
            <a:ext cx="4114800" cy="3108543"/>
          </a:xfrm>
          <a:prstGeom prst="rect">
            <a:avLst/>
          </a:prstGeom>
          <a:noFill/>
        </p:spPr>
        <p:txBody>
          <a:bodyPr wrap="square" rtlCol="0">
            <a:spAutoFit/>
          </a:bodyPr>
          <a:lstStyle/>
          <a:p>
            <a:pPr>
              <a:buFont typeface="Arial" pitchFamily="34" charset="0"/>
              <a:buChar char="•"/>
            </a:pPr>
            <a:r>
              <a:rPr lang="en-US" sz="2800" dirty="0" smtClean="0">
                <a:latin typeface="Berylium" pitchFamily="2" charset="0"/>
              </a:rPr>
              <a:t> </a:t>
            </a:r>
            <a:r>
              <a:rPr lang="en-US" sz="2400" dirty="0" smtClean="0">
                <a:latin typeface="Berylium" pitchFamily="2" charset="0"/>
              </a:rPr>
              <a:t>The King Fredrick VI                            was interested in him and sent him to </a:t>
            </a:r>
            <a:r>
              <a:rPr lang="en-US" sz="2400" dirty="0" err="1" smtClean="0">
                <a:latin typeface="Berylium" pitchFamily="2" charset="0"/>
              </a:rPr>
              <a:t>Slagelse</a:t>
            </a:r>
            <a:r>
              <a:rPr lang="en-US" sz="2400" dirty="0" smtClean="0">
                <a:latin typeface="Berylium" pitchFamily="2" charset="0"/>
              </a:rPr>
              <a:t> Grammar School in 1822 for free.</a:t>
            </a:r>
          </a:p>
          <a:p>
            <a:pPr>
              <a:buFont typeface="Arial" pitchFamily="34" charset="0"/>
              <a:buChar char="•"/>
            </a:pPr>
            <a:r>
              <a:rPr lang="en-US" sz="2400" dirty="0" smtClean="0">
                <a:latin typeface="Berylium" pitchFamily="2" charset="0"/>
              </a:rPr>
              <a:t> He hated school because he was constantly mocked by his classmates and his teachers.</a:t>
            </a:r>
          </a:p>
          <a:p>
            <a:endParaRPr lang="en-US" sz="2400" dirty="0"/>
          </a:p>
        </p:txBody>
      </p:sp>
      <p:sp>
        <p:nvSpPr>
          <p:cNvPr id="6" name="Rectangle 5"/>
          <p:cNvSpPr/>
          <p:nvPr/>
        </p:nvSpPr>
        <p:spPr>
          <a:xfrm>
            <a:off x="4648200" y="6611779"/>
            <a:ext cx="4572000" cy="246221"/>
          </a:xfrm>
          <a:prstGeom prst="rect">
            <a:avLst/>
          </a:prstGeom>
        </p:spPr>
        <p:txBody>
          <a:bodyPr>
            <a:spAutoFit/>
          </a:bodyPr>
          <a:lstStyle/>
          <a:p>
            <a:r>
              <a:rPr lang="en-US" sz="1000" dirty="0" smtClean="0"/>
              <a:t>http://iguide.travel/Odense/Introduction#/Gallery</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2400" dirty="0" smtClean="0">
                <a:latin typeface="Berylium" pitchFamily="2" charset="0"/>
              </a:rPr>
              <a:t>In 1827, he attended University of Copenhagen and writes his first poem, called “The Dying Child,” which was published in the Copenhagen Post.</a:t>
            </a:r>
          </a:p>
          <a:p>
            <a:r>
              <a:rPr lang="en-US" sz="2400" dirty="0" smtClean="0">
                <a:latin typeface="Berylium" pitchFamily="2" charset="0"/>
              </a:rPr>
              <a:t>He published his first book, </a:t>
            </a:r>
            <a:r>
              <a:rPr lang="en-US" sz="2400" i="1" dirty="0" smtClean="0">
                <a:latin typeface="Berylium" pitchFamily="2" charset="0"/>
              </a:rPr>
              <a:t>The </a:t>
            </a:r>
            <a:r>
              <a:rPr lang="en-US" sz="2400" i="1" dirty="0" err="1" smtClean="0">
                <a:latin typeface="Berylium" pitchFamily="2" charset="0"/>
              </a:rPr>
              <a:t>Improvisatore</a:t>
            </a:r>
            <a:r>
              <a:rPr lang="en-US" sz="2400" dirty="0" smtClean="0">
                <a:latin typeface="Berylium" pitchFamily="2" charset="0"/>
              </a:rPr>
              <a:t>, in 1835 and in that same year he published his first set fairy tales, </a:t>
            </a:r>
            <a:r>
              <a:rPr lang="en-US" sz="2400" i="1" dirty="0" smtClean="0">
                <a:latin typeface="Berylium" pitchFamily="2" charset="0"/>
              </a:rPr>
              <a:t>Tales Told for Children</a:t>
            </a:r>
            <a:r>
              <a:rPr lang="en-US" sz="2400" dirty="0" smtClean="0">
                <a:latin typeface="Berylium" pitchFamily="2" charset="0"/>
              </a:rPr>
              <a:t>.</a:t>
            </a:r>
          </a:p>
          <a:p>
            <a:r>
              <a:rPr lang="en-US" sz="2400" dirty="0" smtClean="0">
                <a:latin typeface="Berylium" pitchFamily="2" charset="0"/>
              </a:rPr>
              <a:t>His fairy tales did not become popular until 1842.</a:t>
            </a:r>
          </a:p>
          <a:p>
            <a:r>
              <a:rPr lang="en-US" sz="2400" dirty="0" smtClean="0">
                <a:latin typeface="Berylium" pitchFamily="2" charset="0"/>
              </a:rPr>
              <a:t>Wrote 168 tales, in addition to many other writings.</a:t>
            </a:r>
          </a:p>
          <a:p>
            <a:r>
              <a:rPr lang="en-US" sz="2400" dirty="0" smtClean="0">
                <a:latin typeface="Berylium" pitchFamily="2" charset="0"/>
              </a:rPr>
              <a:t>He died from liver cancer on August 4</a:t>
            </a:r>
            <a:r>
              <a:rPr lang="en-US" sz="2400" baseline="30000" dirty="0" smtClean="0">
                <a:latin typeface="Berylium" pitchFamily="2" charset="0"/>
              </a:rPr>
              <a:t>th</a:t>
            </a:r>
            <a:r>
              <a:rPr lang="en-US" sz="2400" dirty="0" smtClean="0">
                <a:latin typeface="Berylium" pitchFamily="2" charset="0"/>
              </a:rPr>
              <a:t>, 1875.</a:t>
            </a:r>
          </a:p>
        </p:txBody>
      </p:sp>
      <p:sp>
        <p:nvSpPr>
          <p:cNvPr id="4" name="Rectangle 3"/>
          <p:cNvSpPr/>
          <p:nvPr/>
        </p:nvSpPr>
        <p:spPr>
          <a:xfrm>
            <a:off x="6934200" y="6248400"/>
            <a:ext cx="742511" cy="215444"/>
          </a:xfrm>
          <a:prstGeom prst="rect">
            <a:avLst/>
          </a:prstGeom>
        </p:spPr>
        <p:txBody>
          <a:bodyPr wrap="none">
            <a:spAutoFit/>
          </a:bodyPr>
          <a:lstStyle/>
          <a:p>
            <a:r>
              <a:rPr lang="en-US" sz="800" dirty="0" smtClean="0"/>
              <a:t>cipshare.com</a:t>
            </a:r>
            <a:endParaRPr lang="en-US" sz="800" dirty="0"/>
          </a:p>
        </p:txBody>
      </p:sp>
      <p:pic>
        <p:nvPicPr>
          <p:cNvPr id="3075" name="Picture 3"/>
          <p:cNvPicPr>
            <a:picLocks noChangeAspect="1" noChangeArrowheads="1"/>
          </p:cNvPicPr>
          <p:nvPr/>
        </p:nvPicPr>
        <p:blipFill>
          <a:blip r:embed="rId2" cstate="print"/>
          <a:srcRect/>
          <a:stretch>
            <a:fillRect/>
          </a:stretch>
        </p:blipFill>
        <p:spPr bwMode="auto">
          <a:xfrm>
            <a:off x="1828800" y="4343400"/>
            <a:ext cx="5029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Interesting Facts</a:t>
            </a:r>
            <a:endParaRPr lang="en-US" dirty="0">
              <a:latin typeface="Monotype Corsiva" pitchFamily="66" charset="0"/>
            </a:endParaRPr>
          </a:p>
        </p:txBody>
      </p:sp>
      <p:sp>
        <p:nvSpPr>
          <p:cNvPr id="3" name="Content Placeholder 2"/>
          <p:cNvSpPr>
            <a:spLocks noGrp="1"/>
          </p:cNvSpPr>
          <p:nvPr>
            <p:ph idx="1"/>
          </p:nvPr>
        </p:nvSpPr>
        <p:spPr>
          <a:xfrm>
            <a:off x="457200" y="1447800"/>
            <a:ext cx="6553200" cy="4678363"/>
          </a:xfrm>
        </p:spPr>
        <p:txBody>
          <a:bodyPr>
            <a:noAutofit/>
          </a:bodyPr>
          <a:lstStyle/>
          <a:p>
            <a:r>
              <a:rPr lang="en-US" sz="2400" dirty="0" smtClean="0">
                <a:latin typeface="Berylium" pitchFamily="2" charset="0"/>
              </a:rPr>
              <a:t>He loved to travel and wrote many travel guides about his journeys.</a:t>
            </a:r>
          </a:p>
          <a:p>
            <a:r>
              <a:rPr lang="en-US" sz="2400" dirty="0" smtClean="0">
                <a:latin typeface="Berylium" pitchFamily="2" charset="0"/>
              </a:rPr>
              <a:t>He fell in love with Jenny Lind, a famous opera singer, but he never married.</a:t>
            </a:r>
          </a:p>
          <a:p>
            <a:r>
              <a:rPr lang="en-US" sz="2400" dirty="0" smtClean="0">
                <a:latin typeface="Berylium" pitchFamily="2" charset="0"/>
              </a:rPr>
              <a:t>A number of his tales were published in America even before being published in his native Denmark.</a:t>
            </a:r>
          </a:p>
          <a:p>
            <a:r>
              <a:rPr lang="en-US" sz="2400" dirty="0" smtClean="0">
                <a:latin typeface="Berylium" pitchFamily="2" charset="0"/>
              </a:rPr>
              <a:t>He became friends with Charles Dickens and stayed with him for a time in London. </a:t>
            </a:r>
          </a:p>
          <a:p>
            <a:r>
              <a:rPr lang="en-US" sz="2400" dirty="0" smtClean="0">
                <a:latin typeface="Berylium" pitchFamily="2" charset="0"/>
              </a:rPr>
              <a:t>He liked to make paper cuttings. One of his paper cuttings appeared on a Danish stamp to commemorate his 200</a:t>
            </a:r>
            <a:r>
              <a:rPr lang="en-US" sz="2400" baseline="30000" dirty="0" smtClean="0">
                <a:latin typeface="Berylium" pitchFamily="2" charset="0"/>
              </a:rPr>
              <a:t>th</a:t>
            </a:r>
            <a:r>
              <a:rPr lang="en-US" sz="2400" dirty="0" smtClean="0">
                <a:latin typeface="Berylium" pitchFamily="2" charset="0"/>
              </a:rPr>
              <a:t> birthday.</a:t>
            </a:r>
          </a:p>
          <a:p>
            <a:endParaRPr lang="en-US" sz="2400" dirty="0" smtClean="0"/>
          </a:p>
        </p:txBody>
      </p:sp>
      <p:pic>
        <p:nvPicPr>
          <p:cNvPr id="1027" name="Picture 3"/>
          <p:cNvPicPr>
            <a:picLocks noChangeAspect="1" noChangeArrowheads="1"/>
          </p:cNvPicPr>
          <p:nvPr/>
        </p:nvPicPr>
        <p:blipFill>
          <a:blip r:embed="rId2" cstate="print"/>
          <a:srcRect/>
          <a:stretch>
            <a:fillRect/>
          </a:stretch>
        </p:blipFill>
        <p:spPr bwMode="auto">
          <a:xfrm rot="444080">
            <a:off x="7111698" y="3677445"/>
            <a:ext cx="1676400" cy="2864201"/>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934200" y="685800"/>
            <a:ext cx="1905000" cy="2530947"/>
          </a:xfrm>
          <a:prstGeom prst="rect">
            <a:avLst/>
          </a:prstGeom>
          <a:noFill/>
          <a:ln w="9525">
            <a:noFill/>
            <a:miter lim="800000"/>
            <a:headEnd/>
            <a:tailEnd/>
          </a:ln>
        </p:spPr>
      </p:pic>
      <p:sp>
        <p:nvSpPr>
          <p:cNvPr id="8" name="TextBox 7"/>
          <p:cNvSpPr txBox="1"/>
          <p:nvPr/>
        </p:nvSpPr>
        <p:spPr>
          <a:xfrm>
            <a:off x="7772400" y="3200400"/>
            <a:ext cx="1371600" cy="230832"/>
          </a:xfrm>
          <a:prstGeom prst="rect">
            <a:avLst/>
          </a:prstGeom>
          <a:noFill/>
        </p:spPr>
        <p:txBody>
          <a:bodyPr wrap="square" rtlCol="0">
            <a:spAutoFit/>
          </a:bodyPr>
          <a:lstStyle/>
          <a:p>
            <a:r>
              <a:rPr lang="en-US" sz="900" dirty="0" smtClean="0"/>
              <a:t>Swedishnightingale.com</a:t>
            </a:r>
            <a:endParaRPr 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676400" y="2600325"/>
            <a:ext cx="5973536" cy="4181475"/>
          </a:xfrm>
          <a:prstGeom prst="rect">
            <a:avLst/>
          </a:prstGeom>
          <a:noFill/>
          <a:ln w="9525">
            <a:noFill/>
            <a:miter lim="800000"/>
            <a:headEnd/>
            <a:tailEnd/>
          </a:ln>
        </p:spPr>
      </p:pic>
      <p:sp>
        <p:nvSpPr>
          <p:cNvPr id="5" name="TextBox 4"/>
          <p:cNvSpPr txBox="1"/>
          <p:nvPr/>
        </p:nvSpPr>
        <p:spPr>
          <a:xfrm>
            <a:off x="609600" y="304800"/>
            <a:ext cx="8001000" cy="2308324"/>
          </a:xfrm>
          <a:prstGeom prst="rect">
            <a:avLst/>
          </a:prstGeom>
          <a:noFill/>
        </p:spPr>
        <p:txBody>
          <a:bodyPr wrap="square" rtlCol="0">
            <a:spAutoFit/>
          </a:bodyPr>
          <a:lstStyle/>
          <a:p>
            <a:pPr>
              <a:buFont typeface="Arial" pitchFamily="34" charset="0"/>
              <a:buChar char="•"/>
            </a:pPr>
            <a:r>
              <a:rPr lang="en-US" sz="2400" dirty="0" smtClean="0">
                <a:latin typeface="Berylium" pitchFamily="2" charset="0"/>
              </a:rPr>
              <a:t> Memorial for Hans Christian Andersen located in Central Park, NY.  It cost $75,000 which was contributed by the Danish and American schoolchildren and by the Danish-American Women's Association to commemorate the 150th anniversary of Andersen's birth.  He is big enough to climb on and during the summer months they have a story-telling program there.</a:t>
            </a:r>
            <a:endParaRPr lang="en-US" sz="2400" dirty="0">
              <a:latin typeface="Berylium"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Characteristics of Writing</a:t>
            </a:r>
            <a:endParaRPr lang="en-US" dirty="0">
              <a:latin typeface="Monotype Corsiva"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erylium" pitchFamily="2" charset="0"/>
              </a:rPr>
              <a:t>His writing style was very unique at the time.</a:t>
            </a:r>
          </a:p>
          <a:p>
            <a:r>
              <a:rPr lang="en-US" dirty="0" smtClean="0">
                <a:latin typeface="Berylium" pitchFamily="2" charset="0"/>
              </a:rPr>
              <a:t>The use of idiom, irony and humor, memorable characters, and moral teachings in his tales were inspired by the folktales he heard as a child.  </a:t>
            </a:r>
          </a:p>
          <a:p>
            <a:r>
              <a:rPr lang="en-US" dirty="0" smtClean="0">
                <a:latin typeface="Berylium" pitchFamily="2" charset="0"/>
              </a:rPr>
              <a:t>Instead of retelling old stories, like many did at that time, he created his own tales.</a:t>
            </a:r>
          </a:p>
          <a:p>
            <a:r>
              <a:rPr lang="en-US" dirty="0" smtClean="0">
                <a:latin typeface="Berylium" pitchFamily="2" charset="0"/>
              </a:rPr>
              <a:t>Many of his tales end unhappily, but that made them authentic.</a:t>
            </a:r>
          </a:p>
          <a:p>
            <a:r>
              <a:rPr lang="en-US" dirty="0" smtClean="0">
                <a:latin typeface="Berylium" pitchFamily="2" charset="0"/>
              </a:rPr>
              <a:t>Includes lots of details for the adult reader to enjoy as well.</a:t>
            </a:r>
            <a:endParaRPr lang="en-US" dirty="0">
              <a:latin typeface="Berylium"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Quotes</a:t>
            </a:r>
            <a:endParaRPr lang="en-US" dirty="0">
              <a:latin typeface="Monotype Corsiva" pitchFamily="66" charset="0"/>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pPr>
              <a:buNone/>
            </a:pPr>
            <a:r>
              <a:rPr lang="en-US" dirty="0" smtClean="0">
                <a:latin typeface="Berylium" pitchFamily="2" charset="0"/>
              </a:rPr>
              <a:t>“Every man's life is a fairy tale written by God's fingers.”</a:t>
            </a:r>
          </a:p>
          <a:p>
            <a:pPr>
              <a:buNone/>
            </a:pPr>
            <a:endParaRPr lang="en-US" dirty="0" smtClean="0">
              <a:latin typeface="Berylium" pitchFamily="2" charset="0"/>
            </a:endParaRPr>
          </a:p>
          <a:p>
            <a:pPr>
              <a:buNone/>
            </a:pPr>
            <a:endParaRPr lang="en-US" dirty="0" smtClean="0">
              <a:latin typeface="Berylium" pitchFamily="2" charset="0"/>
            </a:endParaRPr>
          </a:p>
          <a:p>
            <a:pPr>
              <a:buNone/>
            </a:pPr>
            <a:endParaRPr lang="en-US" dirty="0" smtClean="0">
              <a:latin typeface="Berylium" pitchFamily="2" charset="0"/>
            </a:endParaRPr>
          </a:p>
          <a:p>
            <a:pPr>
              <a:buNone/>
            </a:pPr>
            <a:endParaRPr lang="en-US" dirty="0" smtClean="0">
              <a:latin typeface="Berylium" pitchFamily="2" charset="0"/>
            </a:endParaRPr>
          </a:p>
          <a:p>
            <a:pPr>
              <a:buNone/>
            </a:pPr>
            <a:endParaRPr lang="en-US" dirty="0" smtClean="0">
              <a:latin typeface="Berylium" pitchFamily="2" charset="0"/>
            </a:endParaRPr>
          </a:p>
          <a:p>
            <a:pPr>
              <a:buNone/>
            </a:pPr>
            <a:endParaRPr lang="en-US" dirty="0" smtClean="0">
              <a:latin typeface="Berylium" pitchFamily="2" charset="0"/>
            </a:endParaRPr>
          </a:p>
          <a:p>
            <a:pPr>
              <a:buNone/>
            </a:pPr>
            <a:r>
              <a:rPr lang="en-US" dirty="0" smtClean="0">
                <a:latin typeface="Berylium" pitchFamily="2" charset="0"/>
              </a:rPr>
              <a:t>“Enjoy life. There's plenty of time to be dead.”</a:t>
            </a:r>
            <a:endParaRPr lang="en-US" dirty="0">
              <a:latin typeface="Berylium" pitchFamily="2" charset="0"/>
            </a:endParaRPr>
          </a:p>
        </p:txBody>
      </p:sp>
      <p:sp>
        <p:nvSpPr>
          <p:cNvPr id="4" name="Rectangle 3"/>
          <p:cNvSpPr/>
          <p:nvPr/>
        </p:nvSpPr>
        <p:spPr>
          <a:xfrm>
            <a:off x="3970714" y="4889956"/>
            <a:ext cx="1202573" cy="215444"/>
          </a:xfrm>
          <a:prstGeom prst="rect">
            <a:avLst/>
          </a:prstGeom>
        </p:spPr>
        <p:txBody>
          <a:bodyPr wrap="none">
            <a:spAutoFit/>
          </a:bodyPr>
          <a:lstStyle/>
          <a:p>
            <a:r>
              <a:rPr lang="en-US" sz="800" dirty="0" smtClean="0"/>
              <a:t>notablebiographies.com</a:t>
            </a:r>
            <a:endParaRPr lang="en-US" sz="800" dirty="0"/>
          </a:p>
        </p:txBody>
      </p:sp>
      <p:pic>
        <p:nvPicPr>
          <p:cNvPr id="2050" name="Picture 2"/>
          <p:cNvPicPr>
            <a:picLocks noChangeAspect="1" noChangeArrowheads="1"/>
          </p:cNvPicPr>
          <p:nvPr/>
        </p:nvPicPr>
        <p:blipFill>
          <a:blip r:embed="rId2" cstate="print"/>
          <a:srcRect/>
          <a:stretch>
            <a:fillRect/>
          </a:stretch>
        </p:blipFill>
        <p:spPr bwMode="auto">
          <a:xfrm>
            <a:off x="3486150" y="2219325"/>
            <a:ext cx="2171700" cy="265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Awards</a:t>
            </a:r>
            <a:endParaRPr lang="en-US" dirty="0">
              <a:latin typeface="Monotype Corsiva" pitchFamily="66" charset="0"/>
            </a:endParaRPr>
          </a:p>
        </p:txBody>
      </p:sp>
      <p:sp>
        <p:nvSpPr>
          <p:cNvPr id="3" name="Content Placeholder 2"/>
          <p:cNvSpPr>
            <a:spLocks noGrp="1"/>
          </p:cNvSpPr>
          <p:nvPr>
            <p:ph idx="1"/>
          </p:nvPr>
        </p:nvSpPr>
        <p:spPr>
          <a:xfrm>
            <a:off x="457200" y="1371600"/>
            <a:ext cx="8229600" cy="5029200"/>
          </a:xfrm>
        </p:spPr>
        <p:txBody>
          <a:bodyPr>
            <a:noAutofit/>
          </a:bodyPr>
          <a:lstStyle/>
          <a:p>
            <a:r>
              <a:rPr lang="en-US" sz="2800" dirty="0" smtClean="0">
                <a:latin typeface="Berylium" pitchFamily="2" charset="0"/>
              </a:rPr>
              <a:t>The King of Denmark awarded him an monetary grant in 1833 for his travels.</a:t>
            </a:r>
          </a:p>
          <a:p>
            <a:r>
              <a:rPr lang="en-US" sz="2800" dirty="0" smtClean="0">
                <a:latin typeface="Berylium" pitchFamily="2" charset="0"/>
              </a:rPr>
              <a:t>In 1846, he received the Knighthood of the Red Eagle from King Friedrich Wilhelm IV of Prussia.</a:t>
            </a:r>
          </a:p>
          <a:p>
            <a:r>
              <a:rPr lang="en-US" sz="2800" dirty="0" smtClean="0">
                <a:latin typeface="Berylium" pitchFamily="2" charset="0"/>
              </a:rPr>
              <a:t>In 1851 he was appointed titular professor in Copenhagen. </a:t>
            </a:r>
          </a:p>
          <a:p>
            <a:r>
              <a:rPr lang="en-US" sz="2800" dirty="0" smtClean="0">
                <a:latin typeface="Berylium" pitchFamily="2" charset="0"/>
              </a:rPr>
              <a:t>In 1859, he received the Maximilian Order of Art and Science from King Maximilian II of Bavaria.</a:t>
            </a:r>
          </a:p>
          <a:p>
            <a:r>
              <a:rPr lang="en-US" sz="2800" dirty="0" smtClean="0">
                <a:latin typeface="Berylium" pitchFamily="2" charset="0"/>
              </a:rPr>
              <a:t>1867 he was awarded the Freedom of the City of Odense.</a:t>
            </a:r>
          </a:p>
          <a:p>
            <a:r>
              <a:rPr lang="en-US" sz="2800" dirty="0" smtClean="0">
                <a:latin typeface="Berylium" pitchFamily="2" charset="0"/>
              </a:rPr>
              <a:t>1874 becomes a Privy </a:t>
            </a:r>
            <a:r>
              <a:rPr lang="en-US" sz="2800" dirty="0" err="1" smtClean="0">
                <a:latin typeface="Berylium" pitchFamily="2" charset="0"/>
              </a:rPr>
              <a:t>Councillor</a:t>
            </a:r>
            <a:r>
              <a:rPr lang="en-US" sz="2800" dirty="0" smtClean="0">
                <a:latin typeface="Berylium" pitchFamily="2" charset="0"/>
              </a:rPr>
              <a:t> for Copenhagen.</a:t>
            </a:r>
          </a:p>
          <a:p>
            <a:pPr>
              <a:buNone/>
            </a:pP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onotype Corsiva" pitchFamily="66" charset="0"/>
              </a:rPr>
              <a:t>Awards</a:t>
            </a:r>
            <a:endParaRPr lang="en-US" dirty="0">
              <a:latin typeface="Monotype Corsiva" pitchFamily="66" charset="0"/>
            </a:endParaRPr>
          </a:p>
        </p:txBody>
      </p:sp>
      <p:sp>
        <p:nvSpPr>
          <p:cNvPr id="3" name="Content Placeholder 2"/>
          <p:cNvSpPr>
            <a:spLocks noGrp="1"/>
          </p:cNvSpPr>
          <p:nvPr>
            <p:ph idx="1"/>
          </p:nvPr>
        </p:nvSpPr>
        <p:spPr>
          <a:xfrm>
            <a:off x="457200" y="1493837"/>
            <a:ext cx="6096000" cy="4525963"/>
          </a:xfrm>
        </p:spPr>
        <p:txBody>
          <a:bodyPr>
            <a:normAutofit lnSpcReduction="10000"/>
          </a:bodyPr>
          <a:lstStyle/>
          <a:p>
            <a:pPr>
              <a:buNone/>
            </a:pPr>
            <a:r>
              <a:rPr lang="en-US" sz="2800" dirty="0" smtClean="0">
                <a:latin typeface="Berylium" pitchFamily="2" charset="0"/>
              </a:rPr>
              <a:t>	The Hans Christian Andersen Award is given out by IBBY every other year to a living author and illustrator whose complete works have made a lasting contribution to children’s literature.  It is the highest international award given to an author and an illustrator.</a:t>
            </a:r>
          </a:p>
          <a:p>
            <a:pPr>
              <a:buNone/>
            </a:pPr>
            <a:r>
              <a:rPr lang="en-US" sz="2800" dirty="0" smtClean="0">
                <a:latin typeface="Berylium" pitchFamily="2" charset="0"/>
              </a:rPr>
              <a:t>	Some of the USA winners include:</a:t>
            </a:r>
          </a:p>
          <a:p>
            <a:pPr>
              <a:buNone/>
            </a:pPr>
            <a:r>
              <a:rPr lang="en-US" sz="2800" dirty="0" smtClean="0">
                <a:latin typeface="Berylium" pitchFamily="2" charset="0"/>
              </a:rPr>
              <a:t>	1970 Maurice </a:t>
            </a:r>
            <a:r>
              <a:rPr lang="en-US" sz="2800" dirty="0" err="1" smtClean="0">
                <a:latin typeface="Berylium" pitchFamily="2" charset="0"/>
              </a:rPr>
              <a:t>Sendak</a:t>
            </a:r>
            <a:r>
              <a:rPr lang="en-US" sz="2800" dirty="0" smtClean="0">
                <a:latin typeface="Berylium" pitchFamily="2" charset="0"/>
              </a:rPr>
              <a:t> (Illustrator) </a:t>
            </a:r>
          </a:p>
          <a:p>
            <a:pPr>
              <a:buNone/>
            </a:pPr>
            <a:r>
              <a:rPr lang="en-US" sz="2800" dirty="0" smtClean="0">
                <a:latin typeface="Berylium" pitchFamily="2" charset="0"/>
              </a:rPr>
              <a:t>	1998 Katherine Patterson (Author)</a:t>
            </a:r>
            <a:endParaRPr lang="en-US" sz="2800" dirty="0">
              <a:latin typeface="Berylium" pitchFamily="2" charset="0"/>
            </a:endParaRPr>
          </a:p>
        </p:txBody>
      </p:sp>
      <p:pic>
        <p:nvPicPr>
          <p:cNvPr id="6145" name="Picture 1"/>
          <p:cNvPicPr>
            <a:picLocks noChangeAspect="1" noChangeArrowheads="1"/>
          </p:cNvPicPr>
          <p:nvPr/>
        </p:nvPicPr>
        <p:blipFill>
          <a:blip r:embed="rId2" cstate="print"/>
          <a:srcRect/>
          <a:stretch>
            <a:fillRect/>
          </a:stretch>
        </p:blipFill>
        <p:spPr bwMode="auto">
          <a:xfrm>
            <a:off x="6629400" y="2514600"/>
            <a:ext cx="2286000" cy="2253803"/>
          </a:xfrm>
          <a:prstGeom prst="rect">
            <a:avLst/>
          </a:prstGeom>
          <a:ln w="12700" cap="sq">
            <a:solidFill>
              <a:schemeClr val="tx1"/>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3004</TotalTime>
  <Words>809</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Hans Christian Andersen</vt:lpstr>
      <vt:lpstr>The Life of Hans Christian Andersen</vt:lpstr>
      <vt:lpstr>PowerPoint Presentation</vt:lpstr>
      <vt:lpstr>Interesting Facts</vt:lpstr>
      <vt:lpstr>PowerPoint Presentation</vt:lpstr>
      <vt:lpstr>Characteristics of Writing</vt:lpstr>
      <vt:lpstr>Quotes</vt:lpstr>
      <vt:lpstr>Awards</vt:lpstr>
      <vt:lpstr>Awards</vt:lpstr>
      <vt:lpstr>Selected Works</vt:lpstr>
      <vt:lpstr>Review of Book</vt:lpstr>
      <vt:lpstr>Helpful Websites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 Christian Andersen</dc:title>
  <dc:creator>Tracy</dc:creator>
  <cp:lastModifiedBy>Richter, Tracy</cp:lastModifiedBy>
  <cp:revision>26</cp:revision>
  <dcterms:created xsi:type="dcterms:W3CDTF">2010-10-08T20:40:54Z</dcterms:created>
  <dcterms:modified xsi:type="dcterms:W3CDTF">2014-04-14T12:57:26Z</dcterms:modified>
</cp:coreProperties>
</file>